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79" r:id="rId20"/>
    <p:sldId id="281" r:id="rId21"/>
    <p:sldId id="280" r:id="rId22"/>
    <p:sldId id="282" r:id="rId23"/>
    <p:sldId id="28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6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77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37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70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43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627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170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67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465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990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16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75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8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0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43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95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93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65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5F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0000"/>
                </a:solidFill>
              </a:rPr>
              <a:t>‹#›</a:t>
            </a:fld>
            <a:endParaRPr lang="en" sz="1000">
              <a:solidFill>
                <a:srgbClr val="000000"/>
              </a:solidFill>
            </a:endParaRPr>
          </a:p>
        </p:txBody>
      </p:sp>
      <p:grpSp>
        <p:nvGrpSpPr>
          <p:cNvPr id="53" name="Shape 53"/>
          <p:cNvGrpSpPr/>
          <p:nvPr/>
        </p:nvGrpSpPr>
        <p:grpSpPr>
          <a:xfrm>
            <a:off x="11301" y="10188"/>
            <a:ext cx="9121317" cy="5123111"/>
            <a:chOff x="11301" y="10188"/>
            <a:chExt cx="9121317" cy="5123111"/>
          </a:xfrm>
        </p:grpSpPr>
        <p:grpSp>
          <p:nvGrpSpPr>
            <p:cNvPr id="54" name="Shape 54"/>
            <p:cNvGrpSpPr/>
            <p:nvPr/>
          </p:nvGrpSpPr>
          <p:grpSpPr>
            <a:xfrm>
              <a:off x="14050" y="4621156"/>
              <a:ext cx="9118568" cy="512143"/>
              <a:chOff x="14050" y="4621156"/>
              <a:chExt cx="9118568" cy="512143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317554" y="462115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5400000" flipH="1">
                <a:off x="-87949" y="4725300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924386" y="462115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1531491" y="462115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2138323" y="462115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-5400000">
                <a:off x="8724618" y="4725300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1" name="Shape 61"/>
            <p:cNvGrpSpPr/>
            <p:nvPr/>
          </p:nvGrpSpPr>
          <p:grpSpPr>
            <a:xfrm>
              <a:off x="14050" y="1035084"/>
              <a:ext cx="9118568" cy="1024499"/>
              <a:chOff x="14050" y="1035084"/>
              <a:chExt cx="9118568" cy="1024499"/>
            </a:xfrm>
          </p:grpSpPr>
          <p:sp>
            <p:nvSpPr>
              <p:cNvPr id="62" name="Shape 62"/>
              <p:cNvSpPr/>
              <p:nvPr/>
            </p:nvSpPr>
            <p:spPr>
              <a:xfrm>
                <a:off x="317554" y="154721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3" name="Shape 63"/>
              <p:cNvSpPr/>
              <p:nvPr/>
            </p:nvSpPr>
            <p:spPr>
              <a:xfrm rot="5400000" flipH="1">
                <a:off x="-87949" y="1650382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2138323" y="154721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2745357" y="154721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3352461" y="154721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3959294" y="154721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 flipH="1">
                <a:off x="8222214" y="154721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 rot="-5400000">
                <a:off x="8724618" y="1650382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 flipH="1">
                <a:off x="7615382" y="154721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 flipH="1">
                <a:off x="7008277" y="154721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924447" y="1035084"/>
                <a:ext cx="1214099" cy="1024499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3" name="Shape 73"/>
            <p:cNvGrpSpPr/>
            <p:nvPr/>
          </p:nvGrpSpPr>
          <p:grpSpPr>
            <a:xfrm>
              <a:off x="11301" y="2060043"/>
              <a:ext cx="9121317" cy="2048392"/>
              <a:chOff x="11301" y="2060043"/>
              <a:chExt cx="9121317" cy="2048392"/>
            </a:xfrm>
          </p:grpSpPr>
          <p:sp>
            <p:nvSpPr>
              <p:cNvPr id="74" name="Shape 74"/>
              <p:cNvSpPr/>
              <p:nvPr/>
            </p:nvSpPr>
            <p:spPr>
              <a:xfrm rot="5400000" flipH="1">
                <a:off x="-87949" y="2674942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1531491" y="257177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2138323" y="257177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2745357" y="257177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3352461" y="257177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 flipH="1">
                <a:off x="8222214" y="257177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 rot="-5400000">
                <a:off x="8724618" y="2674942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17554" y="359633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 rot="5400000" flipH="1">
                <a:off x="-87949" y="3699502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924386" y="359633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1531491" y="359633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2138323" y="359633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2745357" y="359633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 flipH="1">
                <a:off x="8222214" y="3596336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 rot="-5400000">
                <a:off x="8724618" y="3699502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1301" y="2060043"/>
                <a:ext cx="1823400" cy="15384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7306678" y="2571900"/>
                <a:ext cx="1214100" cy="10245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1" name="Shape 91"/>
            <p:cNvGrpSpPr/>
            <p:nvPr/>
          </p:nvGrpSpPr>
          <p:grpSpPr>
            <a:xfrm>
              <a:off x="14050" y="10188"/>
              <a:ext cx="9118568" cy="1024566"/>
              <a:chOff x="14050" y="10188"/>
              <a:chExt cx="9118568" cy="1024566"/>
            </a:xfrm>
          </p:grpSpPr>
          <p:sp>
            <p:nvSpPr>
              <p:cNvPr id="92" name="Shape 92"/>
              <p:cNvSpPr/>
              <p:nvPr/>
            </p:nvSpPr>
            <p:spPr>
              <a:xfrm>
                <a:off x="317554" y="52265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 rot="5400000" flipH="1">
                <a:off x="-87949" y="625822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924386" y="52265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531491" y="52265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2138323" y="52265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3959294" y="52265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 flipH="1">
                <a:off x="8222214" y="52265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 rot="-5400000">
                <a:off x="8724618" y="625822"/>
                <a:ext cx="510000" cy="30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 flipH="1">
                <a:off x="6401445" y="52265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4571103" y="52265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7007106" y="10188"/>
                <a:ext cx="1214100" cy="10245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2742645" y="10200"/>
                <a:ext cx="1214100" cy="10245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04" name="Shape 104"/>
          <p:cNvGrpSpPr/>
          <p:nvPr/>
        </p:nvGrpSpPr>
        <p:grpSpPr>
          <a:xfrm>
            <a:off x="14056" y="10375"/>
            <a:ext cx="9118556" cy="4610645"/>
            <a:chOff x="14056" y="10375"/>
            <a:chExt cx="9118556" cy="4610645"/>
          </a:xfrm>
        </p:grpSpPr>
        <p:sp>
          <p:nvSpPr>
            <p:cNvPr id="105" name="Shape 105"/>
            <p:cNvSpPr/>
            <p:nvPr/>
          </p:nvSpPr>
          <p:spPr>
            <a:xfrm rot="10800000">
              <a:off x="319861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 rot="5400000">
              <a:off x="-88693" y="113125"/>
              <a:ext cx="510000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 rot="10800000">
              <a:off x="926694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10800000">
              <a:off x="1533798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10800000">
              <a:off x="2140630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rot="10800000">
              <a:off x="2747664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3354768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rot="10800000">
              <a:off x="3961601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10800000">
              <a:off x="4573225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10800000" flipH="1">
              <a:off x="8219907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 flipH="1">
              <a:off x="8725362" y="113125"/>
              <a:ext cx="510000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10800000" flipH="1">
              <a:off x="7613074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rot="10800000" flipH="1">
              <a:off x="7005970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10800000" flipH="1">
              <a:off x="6399138" y="10555"/>
              <a:ext cx="606899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10800000" flipH="1">
              <a:off x="5792104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10800000" flipH="1">
              <a:off x="5185000" y="1055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800000">
              <a:off x="319861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5400000">
              <a:off x="-88693" y="1137685"/>
              <a:ext cx="510000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rot="10800000">
              <a:off x="926694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10800000">
              <a:off x="1533798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10800000">
              <a:off x="2140630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rot="10800000">
              <a:off x="2747664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10800000">
              <a:off x="3354768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10800000">
              <a:off x="3961601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10800000">
              <a:off x="4573225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10800000" flipH="1">
              <a:off x="8219907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-5400000" flipH="1">
              <a:off x="8725362" y="1137685"/>
              <a:ext cx="510000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10800000" flipH="1">
              <a:off x="7613074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10800000" flipH="1">
              <a:off x="7005970" y="1035115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10800000" flipH="1">
              <a:off x="6399138" y="1035115"/>
              <a:ext cx="606899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rot="10800000">
              <a:off x="319861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5400000">
              <a:off x="-88693" y="2162245"/>
              <a:ext cx="510000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0800000">
              <a:off x="926694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10800000">
              <a:off x="1533798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2140630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0800000">
              <a:off x="2747664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10800000">
              <a:off x="3354768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rot="10800000">
              <a:off x="3961601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10800000" flipH="1">
              <a:off x="8219907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-5400000" flipH="1">
              <a:off x="8725362" y="2162245"/>
              <a:ext cx="510000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10800000" flipH="1">
              <a:off x="7613074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10800000" flipH="1">
              <a:off x="7005970" y="205967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5400000">
              <a:off x="-88693" y="3186806"/>
              <a:ext cx="509999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10800000">
              <a:off x="1533798" y="308423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10800000">
              <a:off x="2140630" y="308423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10800000">
              <a:off x="2747664" y="308423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10800000">
              <a:off x="3354768" y="308423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 flipH="1">
              <a:off x="8219907" y="3084236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-5400000" flipH="1">
              <a:off x="8725362" y="3186806"/>
              <a:ext cx="509999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10800000">
              <a:off x="319861" y="4108921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5400000">
              <a:off x="-88693" y="4211490"/>
              <a:ext cx="510000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10800000">
              <a:off x="926694" y="4108921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10800000">
              <a:off x="1533798" y="4108921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10800000">
              <a:off x="2140630" y="4108921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10800000">
              <a:off x="2747664" y="4108921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10800000" flipH="1">
              <a:off x="8219907" y="4108921"/>
              <a:ext cx="606900" cy="51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-5400000" flipH="1">
              <a:off x="8725362" y="4211490"/>
              <a:ext cx="510000" cy="304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14235" y="10375"/>
            <a:ext cx="9118197" cy="4610465"/>
            <a:chOff x="14235" y="10375"/>
            <a:chExt cx="9118197" cy="4610465"/>
          </a:xfrm>
        </p:grpSpPr>
        <p:grpSp>
          <p:nvGrpSpPr>
            <p:cNvPr id="163" name="Shape 163"/>
            <p:cNvGrpSpPr/>
            <p:nvPr/>
          </p:nvGrpSpPr>
          <p:grpSpPr>
            <a:xfrm>
              <a:off x="14235" y="10375"/>
              <a:ext cx="9118197" cy="512100"/>
              <a:chOff x="14235" y="10375"/>
              <a:chExt cx="9118197" cy="512100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14235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621068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1228172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1835004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2442038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3655975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4267599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8525533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7918700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6704764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4" name="Shape 174"/>
              <p:cNvSpPr/>
              <p:nvPr/>
            </p:nvSpPr>
            <p:spPr>
              <a:xfrm flipH="1">
                <a:off x="6097730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4879408" y="1037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6" name="Shape 176"/>
            <p:cNvGrpSpPr/>
            <p:nvPr/>
          </p:nvGrpSpPr>
          <p:grpSpPr>
            <a:xfrm>
              <a:off x="14235" y="1034935"/>
              <a:ext cx="9118197" cy="512100"/>
              <a:chOff x="14235" y="1034935"/>
              <a:chExt cx="9118197" cy="5121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14235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621068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1835004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2442038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3049142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3655975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4267599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4" name="Shape 184"/>
              <p:cNvSpPr/>
              <p:nvPr/>
            </p:nvSpPr>
            <p:spPr>
              <a:xfrm flipH="1">
                <a:off x="8525533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 flipH="1">
                <a:off x="7918700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7311596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6704764" y="103493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8" name="Shape 188"/>
            <p:cNvGrpSpPr/>
            <p:nvPr/>
          </p:nvGrpSpPr>
          <p:grpSpPr>
            <a:xfrm>
              <a:off x="14235" y="2059495"/>
              <a:ext cx="9118197" cy="512100"/>
              <a:chOff x="14235" y="2059495"/>
              <a:chExt cx="9118197" cy="512100"/>
            </a:xfrm>
          </p:grpSpPr>
          <p:sp>
            <p:nvSpPr>
              <p:cNvPr id="189" name="Shape 189"/>
              <p:cNvSpPr/>
              <p:nvPr/>
            </p:nvSpPr>
            <p:spPr>
              <a:xfrm>
                <a:off x="14235" y="205949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1228172" y="205949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1835004" y="205949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2442038" y="205949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3049142" y="205949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655975" y="205949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 flipH="1">
                <a:off x="8525533" y="205949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7918700" y="205949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7311596" y="2059495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1835004" y="3084056"/>
              <a:ext cx="7297428" cy="512099"/>
              <a:chOff x="1835004" y="3084056"/>
              <a:chExt cx="7297428" cy="512099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1835004" y="3084056"/>
                <a:ext cx="606900" cy="51209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2442038" y="3084056"/>
                <a:ext cx="606900" cy="51209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3049142" y="3084056"/>
                <a:ext cx="606900" cy="51209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8525533" y="3084056"/>
                <a:ext cx="606900" cy="51209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14235" y="4108740"/>
              <a:ext cx="9118197" cy="512100"/>
              <a:chOff x="14235" y="4108740"/>
              <a:chExt cx="9118197" cy="512100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14235" y="4108740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621068" y="4108740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1228172" y="4108740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1835004" y="4108740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2442038" y="4108740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9" name="Shape 209"/>
              <p:cNvSpPr/>
              <p:nvPr/>
            </p:nvSpPr>
            <p:spPr>
              <a:xfrm flipH="1">
                <a:off x="8525533" y="4108740"/>
                <a:ext cx="606900" cy="5121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 rot="-3568032">
            <a:off x="3267431" y="2232497"/>
            <a:ext cx="3680086" cy="1601206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600" b="1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600" b="1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600" b="1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600" b="1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600" b="1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600" b="1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600" b="1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600" b="1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2731744" y="10500"/>
            <a:ext cx="6124200" cy="5122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 rot="-3568032">
            <a:off x="3267431" y="2232497"/>
            <a:ext cx="3680086" cy="16012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Logic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0 and 1’s?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764000" cy="108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Instead of true (T) or false (F)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When we “speak Computer” we write 1 and 0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9" name="Shape 279" descr="m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250" y="1079850"/>
            <a:ext cx="3733800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123100" y="2339100"/>
            <a:ext cx="1141200" cy="63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1</a:t>
            </a:r>
            <a:r>
              <a:rPr lang="en" sz="3000"/>
              <a:t> = </a:t>
            </a:r>
            <a:r>
              <a:rPr lang="en" sz="3000" b="1"/>
              <a:t>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2123100" y="3129700"/>
            <a:ext cx="1141200" cy="63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0</a:t>
            </a:r>
            <a:r>
              <a:rPr lang="en" sz="3000"/>
              <a:t> = </a:t>
            </a:r>
            <a:r>
              <a:rPr lang="en" sz="3000" b="1"/>
              <a:t>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342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we draw the Circuits?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704600" cy="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AND</a:t>
            </a:r>
          </a:p>
        </p:txBody>
      </p:sp>
      <p:pic>
        <p:nvPicPr>
          <p:cNvPr id="288" name="Shape 288" descr="a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887" y="1017725"/>
            <a:ext cx="218122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56275" y="2657350"/>
            <a:ext cx="1704600" cy="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OR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700" y="4028225"/>
            <a:ext cx="1704600" cy="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NOT</a:t>
            </a:r>
          </a:p>
        </p:txBody>
      </p:sp>
      <p:pic>
        <p:nvPicPr>
          <p:cNvPr id="291" name="Shape 291" descr="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9250" y="2433812"/>
            <a:ext cx="22479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 descr="no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2662" y="4023762"/>
            <a:ext cx="17811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 descr="xandyequalz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8300" y="1152475"/>
            <a:ext cx="2477224" cy="5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5509562" y="952675"/>
            <a:ext cx="3559500" cy="10479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5" name="Shape 295" descr="xoryequalz.png"/>
          <p:cNvPicPr preferRelativeResize="0"/>
          <p:nvPr/>
        </p:nvPicPr>
        <p:blipFill rotWithShape="1">
          <a:blip r:embed="rId7">
            <a:alphaModFix/>
          </a:blip>
          <a:srcRect l="3780" r="3789"/>
          <a:stretch/>
        </p:blipFill>
        <p:spPr>
          <a:xfrm>
            <a:off x="5823225" y="2657362"/>
            <a:ext cx="2477224" cy="5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5434487" y="2381362"/>
            <a:ext cx="3559500" cy="10479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7" name="Shape 297" descr="notxequaly.png"/>
          <p:cNvPicPr preferRelativeResize="0"/>
          <p:nvPr/>
        </p:nvPicPr>
        <p:blipFill rotWithShape="1">
          <a:blip r:embed="rId8">
            <a:alphaModFix/>
          </a:blip>
          <a:srcRect t="14649" b="14649"/>
          <a:stretch/>
        </p:blipFill>
        <p:spPr>
          <a:xfrm>
            <a:off x="5745887" y="4114512"/>
            <a:ext cx="2477224" cy="5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/>
          <p:nvPr/>
        </p:nvSpPr>
        <p:spPr>
          <a:xfrm>
            <a:off x="5357150" y="3838512"/>
            <a:ext cx="3559500" cy="10479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 smtClean="0"/>
              <a:t>Example Alarm</a:t>
            </a:r>
            <a:r>
              <a:rPr lang="en" dirty="0" smtClean="0"/>
              <a:t>:</a:t>
            </a:r>
            <a:endParaRPr lang="en" sz="1400" dirty="0"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dirty="0"/>
              <a:t>The first machine </a:t>
            </a:r>
          </a:p>
          <a:p>
            <a:pPr>
              <a:buNone/>
            </a:pPr>
            <a:r>
              <a:rPr lang="en" sz="2400" dirty="0"/>
              <a:t>1. Porch Sensor</a:t>
            </a:r>
          </a:p>
          <a:p>
            <a:pPr>
              <a:buNone/>
            </a:pPr>
            <a:r>
              <a:rPr lang="en" dirty="0"/>
              <a:t>This machine “hears” a </a:t>
            </a:r>
            <a:r>
              <a:rPr lang="en" b="1" dirty="0"/>
              <a:t>1</a:t>
            </a:r>
            <a:r>
              <a:rPr lang="en" dirty="0"/>
              <a:t> when someone is on my porch, and “yells” </a:t>
            </a:r>
            <a:r>
              <a:rPr lang="en" b="1" dirty="0"/>
              <a:t>1 </a:t>
            </a:r>
            <a:r>
              <a:rPr lang="en" dirty="0"/>
              <a:t>when this happens, </a:t>
            </a:r>
          </a:p>
          <a:p>
            <a:pPr>
              <a:buNone/>
            </a:pPr>
            <a:r>
              <a:rPr lang="en" dirty="0"/>
              <a:t>otherwise it “hears” a </a:t>
            </a:r>
            <a:r>
              <a:rPr lang="en" b="1" dirty="0"/>
              <a:t>0</a:t>
            </a:r>
            <a:r>
              <a:rPr lang="en" dirty="0"/>
              <a:t> and yells a </a:t>
            </a:r>
            <a:r>
              <a:rPr lang="en" b="1" dirty="0" smtClean="0"/>
              <a:t>0</a:t>
            </a:r>
            <a:endParaRPr lang="en" b="1" dirty="0" smtClean="0"/>
          </a:p>
          <a:p>
            <a:pPr>
              <a:buNone/>
            </a:pPr>
            <a:r>
              <a:rPr lang="en" dirty="0" smtClean="0"/>
              <a:t>This can be thought of as the statement:</a:t>
            </a:r>
          </a:p>
          <a:p>
            <a:pPr>
              <a:buNone/>
            </a:pPr>
            <a:endParaRPr lang="en" dirty="0"/>
          </a:p>
          <a:p>
            <a:pPr>
              <a:buNone/>
            </a:pPr>
            <a:r>
              <a:rPr lang="en" dirty="0" smtClean="0"/>
              <a:t>P=“Someone is on my porch”</a:t>
            </a:r>
            <a:endParaRPr lang="en" dirty="0"/>
          </a:p>
        </p:txBody>
      </p:sp>
      <p:pic>
        <p:nvPicPr>
          <p:cNvPr id="4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94" y="3603292"/>
            <a:ext cx="4724995" cy="154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96286"/>
            <a:ext cx="3255589" cy="120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409" y="2396286"/>
            <a:ext cx="462167" cy="3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6646" y="1799662"/>
            <a:ext cx="685145" cy="3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486" y="3247797"/>
            <a:ext cx="1670139" cy="4414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loud 8"/>
          <p:cNvSpPr/>
          <p:nvPr/>
        </p:nvSpPr>
        <p:spPr>
          <a:xfrm>
            <a:off x="5134002" y="78701"/>
            <a:ext cx="3590274" cy="1410340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421" y="723284"/>
            <a:ext cx="297404" cy="31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538855" y="349018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  Search for the 1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(That is the TRUTH)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2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254" y="2396285"/>
            <a:ext cx="1065724" cy="345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2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 smtClean="0"/>
              <a:t>Example Alarm</a:t>
            </a:r>
            <a:r>
              <a:rPr lang="en" dirty="0" smtClean="0"/>
              <a:t>:</a:t>
            </a:r>
            <a:endParaRPr lang="en" sz="1400" dirty="0"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4075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dirty="0"/>
              <a:t>The second machine </a:t>
            </a:r>
          </a:p>
          <a:p>
            <a:pPr>
              <a:buNone/>
            </a:pPr>
            <a:r>
              <a:rPr lang="en" dirty="0"/>
              <a:t>2. Window Sensor</a:t>
            </a:r>
          </a:p>
          <a:p>
            <a:pPr>
              <a:buNone/>
            </a:pPr>
            <a:r>
              <a:rPr lang="en" dirty="0"/>
              <a:t>This machine “hears” a </a:t>
            </a:r>
            <a:r>
              <a:rPr lang="en" b="1" dirty="0"/>
              <a:t>1</a:t>
            </a:r>
            <a:r>
              <a:rPr lang="en" dirty="0"/>
              <a:t> when my window is </a:t>
            </a:r>
            <a:r>
              <a:rPr lang="en" i="1" dirty="0"/>
              <a:t>not</a:t>
            </a:r>
            <a:r>
              <a:rPr lang="en" dirty="0"/>
              <a:t> broken, and “yells” </a:t>
            </a:r>
            <a:r>
              <a:rPr lang="en" b="1" dirty="0"/>
              <a:t>1 </a:t>
            </a:r>
            <a:r>
              <a:rPr lang="en" dirty="0"/>
              <a:t>when this happens, </a:t>
            </a:r>
          </a:p>
          <a:p>
            <a:pPr>
              <a:buNone/>
            </a:pPr>
            <a:r>
              <a:rPr lang="en" dirty="0"/>
              <a:t>otherwise it “hears” a </a:t>
            </a:r>
            <a:r>
              <a:rPr lang="en" b="1" dirty="0"/>
              <a:t>0</a:t>
            </a:r>
            <a:r>
              <a:rPr lang="en" dirty="0"/>
              <a:t> and yells a </a:t>
            </a:r>
            <a:r>
              <a:rPr lang="en" b="1" dirty="0"/>
              <a:t>0</a:t>
            </a:r>
            <a:r>
              <a:rPr lang="en" dirty="0"/>
              <a:t> (that is when it is broken</a:t>
            </a:r>
            <a:r>
              <a:rPr lang="en" dirty="0" smtClean="0"/>
              <a:t>)</a:t>
            </a:r>
          </a:p>
          <a:p>
            <a:pPr>
              <a:buNone/>
            </a:pPr>
            <a:r>
              <a:rPr lang="en" dirty="0" smtClean="0"/>
              <a:t>This </a:t>
            </a:r>
            <a:r>
              <a:rPr lang="en" dirty="0" smtClean="0"/>
              <a:t>can be thought of as the statement:</a:t>
            </a:r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W=“My Window is </a:t>
            </a:r>
            <a:r>
              <a:rPr lang="en" i="1" dirty="0" smtClean="0"/>
              <a:t>not</a:t>
            </a:r>
            <a:r>
              <a:rPr lang="en" dirty="0" smtClean="0"/>
              <a:t> broken”</a:t>
            </a:r>
            <a:endParaRPr lang="en" dirty="0"/>
          </a:p>
        </p:txBody>
      </p:sp>
      <p:pic>
        <p:nvPicPr>
          <p:cNvPr id="6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59975"/>
            <a:ext cx="4724995" cy="145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99547"/>
            <a:ext cx="3278167" cy="107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231" y="1880347"/>
            <a:ext cx="518379" cy="3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922" y="2292855"/>
            <a:ext cx="515812" cy="3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3051058"/>
            <a:ext cx="6529367" cy="44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110" y="2292855"/>
            <a:ext cx="1062867" cy="345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2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/>
              <a:t>Example: ALARMS </a:t>
            </a:r>
            <a:r>
              <a:rPr lang="en" sz="1400"/>
              <a:t>(great example for yelling)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dirty="0"/>
              <a:t>The third machine </a:t>
            </a:r>
          </a:p>
          <a:p>
            <a:pPr>
              <a:buNone/>
            </a:pPr>
            <a:r>
              <a:rPr lang="en" sz="2400" dirty="0"/>
              <a:t>3. Alarm</a:t>
            </a:r>
          </a:p>
          <a:p>
            <a:pPr>
              <a:buNone/>
            </a:pPr>
            <a:r>
              <a:rPr lang="en" dirty="0"/>
              <a:t>When this machine “hears” a </a:t>
            </a:r>
            <a:r>
              <a:rPr lang="en" b="1" dirty="0"/>
              <a:t>1</a:t>
            </a:r>
            <a:r>
              <a:rPr lang="en" dirty="0"/>
              <a:t> it turns the annoying loud alarm </a:t>
            </a:r>
            <a:r>
              <a:rPr lang="en" b="1" dirty="0"/>
              <a:t>on </a:t>
            </a:r>
          </a:p>
          <a:p>
            <a:pPr>
              <a:buNone/>
            </a:pPr>
            <a:r>
              <a:rPr lang="en" dirty="0"/>
              <a:t>When this machine “hears” a </a:t>
            </a:r>
            <a:r>
              <a:rPr lang="en" b="1" dirty="0"/>
              <a:t>0 </a:t>
            </a:r>
            <a:r>
              <a:rPr lang="en" dirty="0"/>
              <a:t>it keeps the annoying loud alarm </a:t>
            </a:r>
            <a:r>
              <a:rPr lang="en" b="1" dirty="0" smtClean="0"/>
              <a:t>off</a:t>
            </a:r>
            <a:endParaRPr lang="en" dirty="0" smtClean="0"/>
          </a:p>
          <a:p>
            <a:pPr>
              <a:buNone/>
            </a:pPr>
            <a:r>
              <a:rPr lang="en" dirty="0" smtClean="0"/>
              <a:t>This </a:t>
            </a:r>
            <a:r>
              <a:rPr lang="en" dirty="0" smtClean="0"/>
              <a:t>can be thought of as the statement</a:t>
            </a:r>
            <a:r>
              <a:rPr lang="en" dirty="0" smtClean="0"/>
              <a:t>:</a:t>
            </a:r>
            <a:endParaRPr lang="en" dirty="0"/>
          </a:p>
          <a:p>
            <a:pPr>
              <a:buNone/>
            </a:pPr>
            <a:r>
              <a:rPr lang="en" dirty="0" smtClean="0"/>
              <a:t>A=“Alarm is on”</a:t>
            </a:r>
            <a:endParaRPr lang="en" dirty="0"/>
          </a:p>
        </p:txBody>
      </p:sp>
      <p:pic>
        <p:nvPicPr>
          <p:cNvPr id="4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46" y="3263996"/>
            <a:ext cx="4724995" cy="130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53283"/>
            <a:ext cx="2172920" cy="107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441" y="2359681"/>
            <a:ext cx="2662869" cy="3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936" y="2119460"/>
            <a:ext cx="535523" cy="3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912" y="2889411"/>
            <a:ext cx="5605058" cy="441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7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the alarm </a:t>
            </a:r>
            <a:r>
              <a:rPr lang="en-US" b="1" dirty="0" smtClean="0"/>
              <a:t>on</a:t>
            </a:r>
            <a:r>
              <a:rPr lang="en-US" dirty="0" smtClean="0"/>
              <a:t> when:</a:t>
            </a:r>
          </a:p>
          <a:p>
            <a:endParaRPr lang="en-US" dirty="0"/>
          </a:p>
          <a:p>
            <a:pPr algn="ctr"/>
            <a:r>
              <a:rPr lang="en-US" sz="2400" dirty="0"/>
              <a:t>Someone is on my porch or my window is broken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97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 smtClean="0"/>
              <a:t>Recall: </a:t>
            </a:r>
            <a:endParaRPr lang="en" sz="1400" dirty="0"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91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dirty="0" smtClean="0"/>
              <a:t>Given: P=“Someone is on my porch”    (this is what the porch sensor “says”)</a:t>
            </a:r>
          </a:p>
          <a:p>
            <a:pPr>
              <a:buNone/>
            </a:pPr>
            <a:r>
              <a:rPr lang="en" dirty="0" smtClean="0"/>
              <a:t>           W=“My window is not broken” (this is what the window sensor “says”)</a:t>
            </a:r>
          </a:p>
          <a:p>
            <a:pPr>
              <a:buNone/>
            </a:pPr>
            <a:r>
              <a:rPr lang="en" dirty="0" smtClean="0"/>
              <a:t>Write </a:t>
            </a:r>
            <a:r>
              <a:rPr lang="en" dirty="0" smtClean="0"/>
              <a:t>the following sentence using logic symbols:</a:t>
            </a:r>
            <a:endParaRPr lang="en" dirty="0"/>
          </a:p>
          <a:p>
            <a:pPr algn="ctr">
              <a:buNone/>
            </a:pPr>
            <a:r>
              <a:rPr lang="en" sz="2800" dirty="0" smtClean="0"/>
              <a:t>Someone </a:t>
            </a:r>
            <a:r>
              <a:rPr lang="en" sz="2800" dirty="0"/>
              <a:t>is on my porch,</a:t>
            </a:r>
            <a:r>
              <a:rPr lang="en" sz="2800" dirty="0">
                <a:solidFill>
                  <a:srgbClr val="FF0000"/>
                </a:solidFill>
              </a:rPr>
              <a:t> or </a:t>
            </a:r>
            <a:r>
              <a:rPr lang="en" sz="2800" dirty="0"/>
              <a:t>my window is broken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38" y="3525131"/>
            <a:ext cx="4276725" cy="1457325"/>
          </a:xfrm>
          <a:prstGeom prst="rect">
            <a:avLst/>
          </a:prstGeom>
        </p:spPr>
      </p:pic>
      <p:pic>
        <p:nvPicPr>
          <p:cNvPr id="11" name="Shape 119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189" y="3547793"/>
            <a:ext cx="1213055" cy="122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19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6693" y="3808495"/>
            <a:ext cx="708500" cy="96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19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2641" y="3585847"/>
            <a:ext cx="2117721" cy="1396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6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342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 smtClean="0"/>
              <a:t>Recall:</a:t>
            </a:r>
            <a:endParaRPr lang="en" dirty="0"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704600" cy="6483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80990"/>
            <a:r>
              <a:rPr lang="en" sz="2400"/>
              <a:t>AND</a:t>
            </a:r>
          </a:p>
        </p:txBody>
      </p:sp>
      <p:pic>
        <p:nvPicPr>
          <p:cNvPr id="288" name="Shape 288" descr="a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887" y="1017725"/>
            <a:ext cx="218122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56275" y="2657350"/>
            <a:ext cx="1704600" cy="6483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80990"/>
            <a:r>
              <a:rPr lang="en" sz="2400"/>
              <a:t>OR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700" y="4028225"/>
            <a:ext cx="1704600" cy="6483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80990"/>
            <a:r>
              <a:rPr lang="en" sz="2400"/>
              <a:t>NOT</a:t>
            </a:r>
          </a:p>
        </p:txBody>
      </p:sp>
      <p:pic>
        <p:nvPicPr>
          <p:cNvPr id="291" name="Shape 291" descr="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9250" y="2433812"/>
            <a:ext cx="22479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 descr="no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2663" y="4023763"/>
            <a:ext cx="17811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 descr="xandyequalz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8300" y="1152476"/>
            <a:ext cx="2477224" cy="5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5509562" y="952675"/>
            <a:ext cx="3559500" cy="10479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295" name="Shape 295" descr="xoryequalz.png"/>
          <p:cNvPicPr preferRelativeResize="0"/>
          <p:nvPr/>
        </p:nvPicPr>
        <p:blipFill rotWithShape="1">
          <a:blip r:embed="rId7">
            <a:alphaModFix/>
          </a:blip>
          <a:srcRect l="3780" r="3789"/>
          <a:stretch/>
        </p:blipFill>
        <p:spPr>
          <a:xfrm>
            <a:off x="5823225" y="2657363"/>
            <a:ext cx="2477224" cy="5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5434487" y="2381362"/>
            <a:ext cx="3559500" cy="10479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297" name="Shape 297" descr="notxequaly.png"/>
          <p:cNvPicPr preferRelativeResize="0"/>
          <p:nvPr/>
        </p:nvPicPr>
        <p:blipFill rotWithShape="1">
          <a:blip r:embed="rId8">
            <a:alphaModFix/>
          </a:blip>
          <a:srcRect t="14649" b="14649"/>
          <a:stretch/>
        </p:blipFill>
        <p:spPr>
          <a:xfrm>
            <a:off x="5745888" y="4114512"/>
            <a:ext cx="2477224" cy="5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/>
          <p:nvPr/>
        </p:nvSpPr>
        <p:spPr>
          <a:xfrm>
            <a:off x="5357150" y="3838512"/>
            <a:ext cx="3559500" cy="10479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603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177"/>
            <a:ext cx="8737600" cy="2635398"/>
          </a:xfrm>
          <a:prstGeom prst="rect">
            <a:avLst/>
          </a:prstGeom>
        </p:spPr>
      </p:pic>
      <p:pic>
        <p:nvPicPr>
          <p:cNvPr id="4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79" y="1621782"/>
            <a:ext cx="2635955" cy="103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955" y="1601492"/>
            <a:ext cx="1114425" cy="1076325"/>
          </a:xfrm>
          <a:prstGeom prst="rect">
            <a:avLst/>
          </a:prstGeom>
        </p:spPr>
      </p:pic>
      <p:pic>
        <p:nvPicPr>
          <p:cNvPr id="6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78" y="3031255"/>
            <a:ext cx="2635955" cy="103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042" y="3104846"/>
            <a:ext cx="1238250" cy="971550"/>
          </a:xfrm>
          <a:prstGeom prst="rect">
            <a:avLst/>
          </a:prstGeom>
        </p:spPr>
      </p:pic>
      <p:pic>
        <p:nvPicPr>
          <p:cNvPr id="8" name="Shape 119" descr="bla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624" y="1947777"/>
            <a:ext cx="2635955" cy="165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622" y="2307487"/>
            <a:ext cx="952500" cy="1085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6062" y="26411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009" y="346744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646" y="2345587"/>
            <a:ext cx="1419576" cy="1009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604" y="3121223"/>
            <a:ext cx="2336370" cy="1009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187" y="1651439"/>
            <a:ext cx="2476896" cy="1009650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6723089" y="141940"/>
            <a:ext cx="2388853" cy="1145210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867" y="403280"/>
            <a:ext cx="1664732" cy="5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ALARMS </a:t>
            </a:r>
            <a:r>
              <a:rPr lang="en" sz="1400"/>
              <a:t>(great example for yelling)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9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want to design a circuit so that these machines will “talk” to each other, and turn the alarm on when ever someone is on my porch, or they break my window...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0624" y="1859409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Now to CHECK that it works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0934" y="2415822"/>
            <a:ext cx="33866" cy="2727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2415822"/>
            <a:ext cx="33866" cy="2727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22312" y="2946400"/>
            <a:ext cx="4504266" cy="231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14177" y="250883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56550" y="2479209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8816" y="2460978"/>
            <a:ext cx="51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A=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14177" y="31736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8604" y="36564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9299" y="31736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8569" y="41023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8908" y="36549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03943" y="45362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28311" y="4136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36169" y="45362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959580" y="36546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8291" y="31881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62380" y="41136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973669" y="45362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2" y="2397904"/>
            <a:ext cx="1289258" cy="4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You’ve been told Logic is the Language of Computers?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69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should I be worried about Terminator?</a:t>
            </a:r>
          </a:p>
        </p:txBody>
      </p:sp>
      <p:pic>
        <p:nvPicPr>
          <p:cNvPr id="223" name="Shape 223" descr="killerrob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925" y="1824175"/>
            <a:ext cx="4501557" cy="299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56" y="207958"/>
            <a:ext cx="8520600" cy="572700"/>
          </a:xfrm>
        </p:spPr>
        <p:txBody>
          <a:bodyPr/>
          <a:lstStyle/>
          <a:p>
            <a:r>
              <a:rPr lang="en-US" dirty="0" smtClean="0"/>
              <a:t>Group Work: Greene St. Renovations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09" y="724212"/>
            <a:ext cx="4341901" cy="44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 Greene St. Renovations</a:t>
            </a:r>
            <a:endParaRPr lang="en-US" dirty="0"/>
          </a:p>
        </p:txBody>
      </p:sp>
      <p:sp>
        <p:nvSpPr>
          <p:cNvPr id="4" name="Shape 32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26293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At the intersection of Greene St. and Pickens St. there are four sensors each send a 1 if there is a car there, if the box recieves a 1 it will make Greene St. a green light and Pickens St. a red light and for a zero the opposite. If there is a car at atleast one sensor of either street then that streets signal should </a:t>
            </a:r>
            <a:r>
              <a:rPr lang="en" dirty="0"/>
              <a:t>turn </a:t>
            </a:r>
            <a:r>
              <a:rPr lang="en" dirty="0" smtClean="0"/>
              <a:t>green, also </a:t>
            </a:r>
            <a:r>
              <a:rPr lang="en" dirty="0"/>
              <a:t>since Pickens is a buiser road, it should get first </a:t>
            </a:r>
            <a:r>
              <a:rPr lang="en" dirty="0" smtClean="0"/>
              <a:t>priority (that is if there is no cars Pickens St. should be green, and if there is a car at both streets Pickens St. should be green. Make the corresponding circuit which will achieve this.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346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power plant has an alarm system where it goes off when the water tank sensor is at a low level, at which the sensor produces a 0 (for low level), or if the fan malfunctions, (again the fan sensor produces a 0 for broken), or if the heat is too high at which the heat sensor produces a 1. Create the proper circuit, if the alarm takes in a 1 to sound.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2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your own problem that uses one of at least each gate.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5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we (humans) speak?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make complicated vibrations by passing air past our vocal cords to represent lingual codex (such as words and sentences) </a:t>
            </a:r>
          </a:p>
        </p:txBody>
      </p:sp>
      <p:pic>
        <p:nvPicPr>
          <p:cNvPr id="230" name="Shape 230" descr="vocal cord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300" y="1983775"/>
            <a:ext cx="3970611" cy="287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we (humans) listen?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… then our ears convert these vibrations into electrical and chemical signals which get sent to our brain for interpretation ... </a:t>
            </a:r>
          </a:p>
        </p:txBody>
      </p:sp>
      <p:pic>
        <p:nvPicPr>
          <p:cNvPr id="237" name="Shape 237" descr="ear.png"/>
          <p:cNvPicPr preferRelativeResize="0"/>
          <p:nvPr/>
        </p:nvPicPr>
        <p:blipFill rotWithShape="1">
          <a:blip r:embed="rId3">
            <a:alphaModFix/>
          </a:blip>
          <a:srcRect l="748" r="738"/>
          <a:stretch/>
        </p:blipFill>
        <p:spPr>
          <a:xfrm>
            <a:off x="2376050" y="1964574"/>
            <a:ext cx="4285000" cy="31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we (humans) interpret?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then classify this linguistic code, such as we have in this course, by considering smaller statements as either true or false then using connectives ...</a:t>
            </a:r>
          </a:p>
        </p:txBody>
      </p:sp>
      <p:pic>
        <p:nvPicPr>
          <p:cNvPr id="244" name="Shape 244" descr="brain.png"/>
          <p:cNvPicPr preferRelativeResize="0"/>
          <p:nvPr/>
        </p:nvPicPr>
        <p:blipFill rotWithShape="1">
          <a:blip r:embed="rId3">
            <a:alphaModFix/>
          </a:blip>
          <a:srcRect l="1978" r="1978"/>
          <a:stretch/>
        </p:blipFill>
        <p:spPr>
          <a:xfrm>
            <a:off x="2376050" y="1964575"/>
            <a:ext cx="4285001" cy="31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Computers speak?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They only know two words </a:t>
            </a:r>
            <a:r>
              <a:rPr lang="en" b="1"/>
              <a:t>TRUE</a:t>
            </a:r>
            <a:r>
              <a:rPr lang="en"/>
              <a:t> and </a:t>
            </a:r>
            <a:r>
              <a:rPr lang="en" b="1"/>
              <a:t>FALSE</a:t>
            </a:r>
          </a:p>
        </p:txBody>
      </p:sp>
      <p:pic>
        <p:nvPicPr>
          <p:cNvPr id="251" name="Shape 251" descr="friendlyrob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650" y="1648300"/>
            <a:ext cx="2549925" cy="32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Computers speak?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we encode our language with vibrations through air, they send different voltages across circuit boards and wires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                           (</a:t>
            </a:r>
            <a:r>
              <a:rPr lang="en" b="1"/>
              <a:t>+</a:t>
            </a:r>
            <a:r>
              <a:rPr lang="en"/>
              <a:t> =</a:t>
            </a:r>
            <a:r>
              <a:rPr lang="en" b="1"/>
              <a:t>True</a:t>
            </a:r>
            <a:r>
              <a:rPr lang="en"/>
              <a:t>, </a:t>
            </a:r>
            <a:r>
              <a:rPr lang="en" b="1"/>
              <a:t>-</a:t>
            </a:r>
            <a:r>
              <a:rPr lang="en"/>
              <a:t> =</a:t>
            </a:r>
            <a:r>
              <a:rPr lang="en" b="1"/>
              <a:t>False</a:t>
            </a:r>
            <a:r>
              <a:rPr lang="en"/>
              <a:t>)</a:t>
            </a:r>
          </a:p>
        </p:txBody>
      </p:sp>
      <p:pic>
        <p:nvPicPr>
          <p:cNvPr id="258" name="Shape 258" descr="volt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100" y="2245875"/>
            <a:ext cx="6373707" cy="28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Computers interpret?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Computers </a:t>
            </a:r>
            <a:r>
              <a:rPr lang="en" b="1"/>
              <a:t>DO NOT</a:t>
            </a:r>
            <a:r>
              <a:rPr lang="en"/>
              <a:t> interpret, you can think of the smallest “parts” of a computer as always listening and then yelling what it hears!</a:t>
            </a:r>
          </a:p>
        </p:txBody>
      </p:sp>
      <p:pic>
        <p:nvPicPr>
          <p:cNvPr id="265" name="Shape 265" descr="dumbrob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674" y="1877224"/>
            <a:ext cx="2193675" cy="304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Computers interpret?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we build circuits to interpret for them… so they hear and yell what we want!</a:t>
            </a:r>
          </a:p>
        </p:txBody>
      </p:sp>
      <p:pic>
        <p:nvPicPr>
          <p:cNvPr id="272" name="Shape 272" descr="handshak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025" y="1847749"/>
            <a:ext cx="4465625" cy="287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860</Words>
  <Application>Microsoft Office PowerPoint</Application>
  <PresentationFormat>On-screen Show (16:9)</PresentationFormat>
  <Paragraphs>93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simple-light-2</vt:lpstr>
      <vt:lpstr>Logic Circuits</vt:lpstr>
      <vt:lpstr>You’ve been told Logic is the Language of Computers?</vt:lpstr>
      <vt:lpstr>How do we (humans) speak?</vt:lpstr>
      <vt:lpstr>How do we (humans) listen?</vt:lpstr>
      <vt:lpstr>How do we (humans) interpret?</vt:lpstr>
      <vt:lpstr>How do Computers speak?</vt:lpstr>
      <vt:lpstr>How do Computers speak?</vt:lpstr>
      <vt:lpstr>How do Computers interpret?</vt:lpstr>
      <vt:lpstr>How do Computers interpret?</vt:lpstr>
      <vt:lpstr>0 and 1’s?</vt:lpstr>
      <vt:lpstr>How do we draw the Circuits?</vt:lpstr>
      <vt:lpstr>Example Alarm:</vt:lpstr>
      <vt:lpstr>Example Alarm:</vt:lpstr>
      <vt:lpstr>Example: ALARMS (great example for yelling)</vt:lpstr>
      <vt:lpstr>Recall:</vt:lpstr>
      <vt:lpstr>Recall: </vt:lpstr>
      <vt:lpstr>Recall:</vt:lpstr>
      <vt:lpstr>Recall:</vt:lpstr>
      <vt:lpstr>Example: ALARMS (great example for yelling)</vt:lpstr>
      <vt:lpstr>Group Work: Greene St. Renovations</vt:lpstr>
      <vt:lpstr>Group Work: Greene St. Renovations</vt:lpstr>
      <vt:lpstr>Group Work:</vt:lpstr>
      <vt:lpstr>Group Work: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Circuits</dc:title>
  <cp:lastModifiedBy>RobertV</cp:lastModifiedBy>
  <cp:revision>18</cp:revision>
  <dcterms:modified xsi:type="dcterms:W3CDTF">2017-01-27T14:23:28Z</dcterms:modified>
</cp:coreProperties>
</file>